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5"/>
  </p:notesMasterIdLst>
  <p:sldIdLst>
    <p:sldId id="256" r:id="rId2"/>
    <p:sldId id="257" r:id="rId3"/>
    <p:sldId id="259" r:id="rId4"/>
    <p:sldId id="269" r:id="rId5"/>
    <p:sldId id="270" r:id="rId6"/>
    <p:sldId id="260" r:id="rId7"/>
    <p:sldId id="261" r:id="rId8"/>
    <p:sldId id="271" r:id="rId9"/>
    <p:sldId id="264" r:id="rId10"/>
    <p:sldId id="272" r:id="rId11"/>
    <p:sldId id="273" r:id="rId12"/>
    <p:sldId id="266" r:id="rId13"/>
    <p:sldId id="274" r:id="rId1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8" roundtripDataSignature="AMtx7mhOPpRvNbzu0Ey1jJM/zYGFlTc+q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80" d="100"/>
          <a:sy n="80" d="100"/>
        </p:scale>
        <p:origin x="758"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customschemas.google.com/relationships/presentationmetadata" Target="meta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3" name="Google Shape;8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2" name="Google Shape;14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276541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2" name="Google Shape;14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47327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2" name="Google Shape;152;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9" name="Google Shape;8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1" name="Google Shape;10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1" name="Google Shape;10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957932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1" name="Google Shape;10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779955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7" name="Google Shape;10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3" name="Google Shape;113;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7" name="Google Shape;10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5208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2" name="Google Shape;14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
        <p:cNvGrpSpPr/>
        <p:nvPr/>
      </p:nvGrpSpPr>
      <p:grpSpPr>
        <a:xfrm>
          <a:off x="0" y="0"/>
          <a:ext cx="0" cy="0"/>
          <a:chOff x="0" y="0"/>
          <a:chExt cx="0" cy="0"/>
        </a:xfrm>
      </p:grpSpPr>
      <p:sp>
        <p:nvSpPr>
          <p:cNvPr id="13" name="Google Shape;13;p1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1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5" name="Google Shape;15;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9"/>
        <p:cNvGrpSpPr/>
        <p:nvPr/>
      </p:nvGrpSpPr>
      <p:grpSpPr>
        <a:xfrm>
          <a:off x="0" y="0"/>
          <a:ext cx="0" cy="0"/>
          <a:chOff x="0" y="0"/>
          <a:chExt cx="0" cy="0"/>
        </a:xfrm>
      </p:grpSpPr>
      <p:sp>
        <p:nvSpPr>
          <p:cNvPr id="70" name="Google Shape;70;p21"/>
          <p:cNvSpPr txBox="1">
            <a:spLocks noGrp="1"/>
          </p:cNvSpPr>
          <p:nvPr>
            <p:ph type="title"/>
          </p:nvPr>
        </p:nvSpPr>
        <p:spPr>
          <a:xfrm>
            <a:off x="1963142" y="365125"/>
            <a:ext cx="9390657"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2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2" name="Google Shape;72;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5"/>
        <p:cNvGrpSpPr/>
        <p:nvPr/>
      </p:nvGrpSpPr>
      <p:grpSpPr>
        <a:xfrm>
          <a:off x="0" y="0"/>
          <a:ext cx="0" cy="0"/>
          <a:chOff x="0" y="0"/>
          <a:chExt cx="0" cy="0"/>
        </a:xfrm>
      </p:grpSpPr>
      <p:sp>
        <p:nvSpPr>
          <p:cNvPr id="76" name="Google Shape;76;p2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2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8" name="Google Shape;78;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8"/>
        <p:cNvGrpSpPr/>
        <p:nvPr/>
      </p:nvGrpSpPr>
      <p:grpSpPr>
        <a:xfrm>
          <a:off x="0" y="0"/>
          <a:ext cx="0" cy="0"/>
          <a:chOff x="0" y="0"/>
          <a:chExt cx="0" cy="0"/>
        </a:xfrm>
      </p:grpSpPr>
      <p:sp>
        <p:nvSpPr>
          <p:cNvPr id="19" name="Google Shape;19;p13"/>
          <p:cNvSpPr txBox="1">
            <a:spLocks noGrp="1"/>
          </p:cNvSpPr>
          <p:nvPr>
            <p:ph type="title"/>
          </p:nvPr>
        </p:nvSpPr>
        <p:spPr>
          <a:xfrm>
            <a:off x="1963142" y="365125"/>
            <a:ext cx="9390657"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1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9"/>
        <p:cNvGrpSpPr/>
        <p:nvPr/>
      </p:nvGrpSpPr>
      <p:grpSpPr>
        <a:xfrm>
          <a:off x="0" y="0"/>
          <a:ext cx="0" cy="0"/>
          <a:chOff x="0" y="0"/>
          <a:chExt cx="0" cy="0"/>
        </a:xfrm>
      </p:grpSpPr>
      <p:sp>
        <p:nvSpPr>
          <p:cNvPr id="30" name="Google Shape;30;p15"/>
          <p:cNvSpPr txBox="1">
            <a:spLocks noGrp="1"/>
          </p:cNvSpPr>
          <p:nvPr>
            <p:ph type="title"/>
          </p:nvPr>
        </p:nvSpPr>
        <p:spPr>
          <a:xfrm>
            <a:off x="1963142" y="365125"/>
            <a:ext cx="9390657"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5"/>
        <p:cNvGrpSpPr/>
        <p:nvPr/>
      </p:nvGrpSpPr>
      <p:grpSpPr>
        <a:xfrm>
          <a:off x="0" y="0"/>
          <a:ext cx="0" cy="0"/>
          <a:chOff x="0" y="0"/>
          <a:chExt cx="0" cy="0"/>
        </a:xfrm>
      </p:grpSpPr>
      <p:sp>
        <p:nvSpPr>
          <p:cNvPr id="36" name="Google Shape;36;p16"/>
          <p:cNvSpPr txBox="1">
            <a:spLocks noGrp="1"/>
          </p:cNvSpPr>
          <p:nvPr>
            <p:ph type="title"/>
          </p:nvPr>
        </p:nvSpPr>
        <p:spPr>
          <a:xfrm>
            <a:off x="1963142" y="365125"/>
            <a:ext cx="9390657"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1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1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2"/>
        <p:cNvGrpSpPr/>
        <p:nvPr/>
      </p:nvGrpSpPr>
      <p:grpSpPr>
        <a:xfrm>
          <a:off x="0" y="0"/>
          <a:ext cx="0" cy="0"/>
          <a:chOff x="0" y="0"/>
          <a:chExt cx="0" cy="0"/>
        </a:xfrm>
      </p:grpSpPr>
      <p:sp>
        <p:nvSpPr>
          <p:cNvPr id="43" name="Google Shape;43;p17"/>
          <p:cNvSpPr txBox="1">
            <a:spLocks noGrp="1"/>
          </p:cNvSpPr>
          <p:nvPr>
            <p:ph type="title"/>
          </p:nvPr>
        </p:nvSpPr>
        <p:spPr>
          <a:xfrm>
            <a:off x="1941474" y="365125"/>
            <a:ext cx="9413913"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1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1"/>
        <p:cNvGrpSpPr/>
        <p:nvPr/>
      </p:nvGrpSpPr>
      <p:grpSpPr>
        <a:xfrm>
          <a:off x="0" y="0"/>
          <a:ext cx="0" cy="0"/>
          <a:chOff x="0" y="0"/>
          <a:chExt cx="0" cy="0"/>
        </a:xfrm>
      </p:grpSpPr>
      <p:sp>
        <p:nvSpPr>
          <p:cNvPr id="52" name="Google Shape;52;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5"/>
        <p:cNvGrpSpPr/>
        <p:nvPr/>
      </p:nvGrpSpPr>
      <p:grpSpPr>
        <a:xfrm>
          <a:off x="0" y="0"/>
          <a:ext cx="0" cy="0"/>
          <a:chOff x="0" y="0"/>
          <a:chExt cx="0" cy="0"/>
        </a:xfrm>
      </p:grpSpPr>
      <p:sp>
        <p:nvSpPr>
          <p:cNvPr id="56" name="Google Shape;56;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8" name="Google Shape;58;p1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9" name="Google Shape;59;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2"/>
        <p:cNvGrpSpPr/>
        <p:nvPr/>
      </p:nvGrpSpPr>
      <p:grpSpPr>
        <a:xfrm>
          <a:off x="0" y="0"/>
          <a:ext cx="0" cy="0"/>
          <a:chOff x="0" y="0"/>
          <a:chExt cx="0" cy="0"/>
        </a:xfrm>
      </p:grpSpPr>
      <p:sp>
        <p:nvSpPr>
          <p:cNvPr id="63" name="Google Shape;63;p2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20"/>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65" name="Google Shape;65;p2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6" name="Google Shape;66;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pic>
        <p:nvPicPr>
          <p:cNvPr id="6" name="Google Shape;6;p11"/>
          <p:cNvPicPr preferRelativeResize="0"/>
          <p:nvPr/>
        </p:nvPicPr>
        <p:blipFill rotWithShape="1">
          <a:blip r:embed="rId13">
            <a:alphaModFix/>
          </a:blip>
          <a:srcRect/>
          <a:stretch/>
        </p:blipFill>
        <p:spPr>
          <a:xfrm>
            <a:off x="0" y="0"/>
            <a:ext cx="12192000" cy="6858000"/>
          </a:xfrm>
          <a:prstGeom prst="rect">
            <a:avLst/>
          </a:prstGeom>
          <a:noFill/>
          <a:ln>
            <a:noFill/>
          </a:ln>
        </p:spPr>
      </p:pic>
      <p:sp>
        <p:nvSpPr>
          <p:cNvPr id="7" name="Google Shape;7;p11"/>
          <p:cNvSpPr txBox="1">
            <a:spLocks noGrp="1"/>
          </p:cNvSpPr>
          <p:nvPr>
            <p:ph type="title"/>
          </p:nvPr>
        </p:nvSpPr>
        <p:spPr>
          <a:xfrm>
            <a:off x="1963142" y="365125"/>
            <a:ext cx="9390657"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 name="Google Shape;8;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 name="Google Shape;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0" name="Google Shape;1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1" name="Google Shape;1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3.xml"/><Relationship Id="rId1" Type="http://schemas.openxmlformats.org/officeDocument/2006/relationships/video" Target="https://www.youtube.com/embed/ISaHt3ps1dM?list=PLl-J_y1ciDtJl5k4qGxfrHlBHuQatsrjb"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9600"/>
              <a:buFont typeface="Arial"/>
              <a:buNone/>
            </a:pPr>
            <a:r>
              <a:rPr lang="en-GB" sz="9600" dirty="0">
                <a:latin typeface="Manjari"/>
                <a:ea typeface="Manjari"/>
                <a:cs typeface="Manjari"/>
                <a:sym typeface="Manjari"/>
              </a:rPr>
              <a:t>Emotions</a:t>
            </a:r>
            <a:endParaRPr dirty="0">
              <a:latin typeface="Manjari"/>
              <a:ea typeface="Manjari"/>
              <a:cs typeface="Manjari"/>
              <a:sym typeface="Manjari"/>
            </a:endParaRPr>
          </a:p>
        </p:txBody>
      </p:sp>
      <p:sp>
        <p:nvSpPr>
          <p:cNvPr id="86" name="Google Shape;86;p1"/>
          <p:cNvSpPr txBox="1">
            <a:spLocks noGrp="1"/>
          </p:cNvSpPr>
          <p:nvPr>
            <p:ph type="subTitle" idx="1"/>
          </p:nvPr>
        </p:nvSpPr>
        <p:spPr>
          <a:xfrm>
            <a:off x="1524000" y="4079875"/>
            <a:ext cx="9144000" cy="1655762"/>
          </a:xfrm>
          <a:prstGeom prst="rect">
            <a:avLst/>
          </a:prstGeom>
          <a:noFill/>
          <a:ln>
            <a:noFill/>
          </a:ln>
        </p:spPr>
        <p:txBody>
          <a:bodyPr spcFirstLastPara="1" wrap="square" lIns="91425" tIns="45700" rIns="91425" bIns="45700" anchor="t" anchorCtr="0">
            <a:normAutofit lnSpcReduction="10000"/>
          </a:bodyPr>
          <a:lstStyle/>
          <a:p>
            <a:pPr marL="0" lvl="0" indent="0" algn="ctr" rtl="0">
              <a:lnSpc>
                <a:spcPct val="90000"/>
              </a:lnSpc>
              <a:spcBef>
                <a:spcPts val="0"/>
              </a:spcBef>
              <a:spcAft>
                <a:spcPts val="0"/>
              </a:spcAft>
              <a:buClr>
                <a:schemeClr val="dk1"/>
              </a:buClr>
              <a:buSzPts val="2400"/>
              <a:buNone/>
            </a:pPr>
            <a:r>
              <a:rPr lang="en-GB" b="1" dirty="0">
                <a:latin typeface="Manjari"/>
                <a:ea typeface="Manjari"/>
                <a:cs typeface="Manjari"/>
                <a:sym typeface="Manjari"/>
              </a:rPr>
              <a:t>By the end of lesson, I will be able to:</a:t>
            </a:r>
          </a:p>
          <a:p>
            <a:pPr marL="342900" lvl="0" indent="-342900" algn="ctr" rtl="0">
              <a:lnSpc>
                <a:spcPct val="90000"/>
              </a:lnSpc>
              <a:spcBef>
                <a:spcPts val="0"/>
              </a:spcBef>
              <a:spcAft>
                <a:spcPts val="0"/>
              </a:spcAft>
              <a:buClr>
                <a:schemeClr val="dk1"/>
              </a:buClr>
              <a:buSzPts val="2400"/>
              <a:buFontTx/>
              <a:buChar char="-"/>
            </a:pPr>
            <a:r>
              <a:rPr lang="en-GB" dirty="0">
                <a:latin typeface="Manjari"/>
                <a:ea typeface="Manjari"/>
                <a:cs typeface="Manjari"/>
                <a:sym typeface="Manjari"/>
              </a:rPr>
              <a:t>think about and begin to understand our emotions</a:t>
            </a:r>
          </a:p>
          <a:p>
            <a:pPr marL="342900" lvl="0" indent="-342900" algn="ctr" rtl="0">
              <a:lnSpc>
                <a:spcPct val="90000"/>
              </a:lnSpc>
              <a:spcBef>
                <a:spcPts val="0"/>
              </a:spcBef>
              <a:spcAft>
                <a:spcPts val="0"/>
              </a:spcAft>
              <a:buClr>
                <a:schemeClr val="dk1"/>
              </a:buClr>
              <a:buSzPts val="2400"/>
              <a:buFontTx/>
              <a:buChar char="-"/>
            </a:pPr>
            <a:r>
              <a:rPr lang="en-GB" dirty="0">
                <a:latin typeface="Manjari"/>
                <a:ea typeface="Manjari"/>
                <a:cs typeface="Manjari"/>
                <a:sym typeface="Manjari"/>
              </a:rPr>
              <a:t>feel confident and comfortable feeling ALL emotions, knowing none are bad or wrong</a:t>
            </a:r>
          </a:p>
          <a:p>
            <a:pPr marL="342900" lvl="0" indent="-342900" algn="ctr" rtl="0">
              <a:lnSpc>
                <a:spcPct val="90000"/>
              </a:lnSpc>
              <a:spcBef>
                <a:spcPts val="0"/>
              </a:spcBef>
              <a:spcAft>
                <a:spcPts val="0"/>
              </a:spcAft>
              <a:buClr>
                <a:schemeClr val="dk1"/>
              </a:buClr>
              <a:buSzPts val="2400"/>
              <a:buFontTx/>
              <a:buChar char="-"/>
            </a:pPr>
            <a:r>
              <a:rPr lang="en-GB" dirty="0">
                <a:latin typeface="Manjari"/>
                <a:ea typeface="Manjari"/>
                <a:cs typeface="Manjari"/>
                <a:sym typeface="Manjari"/>
              </a:rPr>
              <a:t>TALK</a:t>
            </a:r>
          </a:p>
          <a:p>
            <a:pPr marL="342900" lvl="0" indent="-342900" algn="ctr" rtl="0">
              <a:lnSpc>
                <a:spcPct val="90000"/>
              </a:lnSpc>
              <a:spcBef>
                <a:spcPts val="0"/>
              </a:spcBef>
              <a:spcAft>
                <a:spcPts val="0"/>
              </a:spcAft>
              <a:buClr>
                <a:schemeClr val="dk1"/>
              </a:buClr>
              <a:buSzPts val="2400"/>
              <a:buFontTx/>
              <a:buChar char="-"/>
            </a:pPr>
            <a:endParaRPr dirty="0">
              <a:latin typeface="Manjari"/>
              <a:ea typeface="Manjari"/>
              <a:cs typeface="Manjari"/>
              <a:sym typeface="Manja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4" name="TextBox 3">
            <a:extLst>
              <a:ext uri="{FF2B5EF4-FFF2-40B4-BE49-F238E27FC236}">
                <a16:creationId xmlns:a16="http://schemas.microsoft.com/office/drawing/2014/main" id="{437DA00C-0DC2-4304-BDEC-6339F3B5DB2A}"/>
              </a:ext>
            </a:extLst>
          </p:cNvPr>
          <p:cNvSpPr txBox="1"/>
          <p:nvPr/>
        </p:nvSpPr>
        <p:spPr>
          <a:xfrm>
            <a:off x="1166326" y="1928565"/>
            <a:ext cx="10170367" cy="3108543"/>
          </a:xfrm>
          <a:prstGeom prst="rect">
            <a:avLst/>
          </a:prstGeom>
          <a:noFill/>
        </p:spPr>
        <p:txBody>
          <a:bodyPr wrap="square">
            <a:spAutoFit/>
          </a:bodyPr>
          <a:lstStyle/>
          <a:p>
            <a:pPr rtl="0">
              <a:spcBef>
                <a:spcPts val="0"/>
              </a:spcBef>
              <a:spcAft>
                <a:spcPts val="0"/>
              </a:spcAft>
            </a:pPr>
            <a:r>
              <a:rPr lang="en-GB" sz="2800" b="0" i="0" u="none" strike="noStrike" dirty="0">
                <a:solidFill>
                  <a:srgbClr val="000000"/>
                </a:solidFill>
                <a:effectLst/>
                <a:latin typeface="Century Gothic" panose="020B0502020202020204" pitchFamily="34" charset="0"/>
              </a:rPr>
              <a:t>Sometimes, you will feel anxious. Some of us feel anxious more than others – that’s natural too, we’re all made differently. Anxiety can be felt physically by things like feeling sick, or needing to do a wee urgently, or feeling dizzy, or sweating, or your heart beating fast. </a:t>
            </a:r>
            <a:endParaRPr lang="en-GB" sz="2800" b="0" dirty="0">
              <a:effectLst/>
            </a:endParaRPr>
          </a:p>
          <a:p>
            <a:pPr rtl="0">
              <a:spcBef>
                <a:spcPts val="0"/>
              </a:spcBef>
              <a:spcAft>
                <a:spcPts val="0"/>
              </a:spcAft>
            </a:pPr>
            <a:r>
              <a:rPr lang="en-GB" sz="2800" b="0" i="0" u="none" strike="noStrike" dirty="0">
                <a:solidFill>
                  <a:srgbClr val="000000"/>
                </a:solidFill>
                <a:effectLst/>
                <a:latin typeface="Century Gothic" panose="020B0502020202020204" pitchFamily="34" charset="0"/>
              </a:rPr>
              <a:t>This is all okay. This is your body’s natural response to what it thinks is a dangerous situation. </a:t>
            </a:r>
            <a:endParaRPr lang="en-GB" sz="2800" b="0" dirty="0">
              <a:effectLst/>
            </a:endParaRPr>
          </a:p>
        </p:txBody>
      </p:sp>
    </p:spTree>
    <p:extLst>
      <p:ext uri="{BB962C8B-B14F-4D97-AF65-F5344CB8AC3E}">
        <p14:creationId xmlns:p14="http://schemas.microsoft.com/office/powerpoint/2010/main" val="4258491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4" name="TextBox 3">
            <a:extLst>
              <a:ext uri="{FF2B5EF4-FFF2-40B4-BE49-F238E27FC236}">
                <a16:creationId xmlns:a16="http://schemas.microsoft.com/office/drawing/2014/main" id="{437DA00C-0DC2-4304-BDEC-6339F3B5DB2A}"/>
              </a:ext>
            </a:extLst>
          </p:cNvPr>
          <p:cNvSpPr txBox="1"/>
          <p:nvPr/>
        </p:nvSpPr>
        <p:spPr>
          <a:xfrm>
            <a:off x="2318657" y="463659"/>
            <a:ext cx="10170367" cy="523220"/>
          </a:xfrm>
          <a:prstGeom prst="rect">
            <a:avLst/>
          </a:prstGeom>
          <a:noFill/>
        </p:spPr>
        <p:txBody>
          <a:bodyPr wrap="square">
            <a:spAutoFit/>
          </a:bodyPr>
          <a:lstStyle/>
          <a:p>
            <a:pPr rtl="0">
              <a:spcBef>
                <a:spcPts val="0"/>
              </a:spcBef>
              <a:spcAft>
                <a:spcPts val="0"/>
              </a:spcAft>
            </a:pPr>
            <a:r>
              <a:rPr lang="en-GB" sz="2800" b="1" i="0" u="none" strike="noStrike" dirty="0">
                <a:solidFill>
                  <a:srgbClr val="000000"/>
                </a:solidFill>
                <a:effectLst/>
                <a:latin typeface="Century Gothic" panose="020B0502020202020204" pitchFamily="34" charset="0"/>
              </a:rPr>
              <a:t>But what can I do?</a:t>
            </a:r>
            <a:endParaRPr lang="en-GB" sz="2800" b="1" dirty="0">
              <a:effectLst/>
            </a:endParaRPr>
          </a:p>
        </p:txBody>
      </p:sp>
      <p:sp>
        <p:nvSpPr>
          <p:cNvPr id="5" name="TextBox 4">
            <a:extLst>
              <a:ext uri="{FF2B5EF4-FFF2-40B4-BE49-F238E27FC236}">
                <a16:creationId xmlns:a16="http://schemas.microsoft.com/office/drawing/2014/main" id="{48DE2E0A-C1BE-44D2-B4C5-53F1C2394BBD}"/>
              </a:ext>
            </a:extLst>
          </p:cNvPr>
          <p:cNvSpPr txBox="1"/>
          <p:nvPr/>
        </p:nvSpPr>
        <p:spPr>
          <a:xfrm>
            <a:off x="685799" y="1186074"/>
            <a:ext cx="10636899" cy="1046440"/>
          </a:xfrm>
          <a:prstGeom prst="rect">
            <a:avLst/>
          </a:prstGeom>
          <a:noFill/>
        </p:spPr>
        <p:txBody>
          <a:bodyPr wrap="square">
            <a:spAutoFit/>
          </a:bodyPr>
          <a:lstStyle/>
          <a:p>
            <a:pPr rtl="0">
              <a:spcBef>
                <a:spcPts val="0"/>
              </a:spcBef>
              <a:spcAft>
                <a:spcPts val="0"/>
              </a:spcAft>
            </a:pPr>
            <a:r>
              <a:rPr lang="en-GB" sz="2400" b="1" i="0" u="none" strike="noStrike" dirty="0">
                <a:solidFill>
                  <a:schemeClr val="tx1"/>
                </a:solidFill>
                <a:effectLst/>
                <a:latin typeface="Century Gothic" panose="020B0502020202020204" pitchFamily="34" charset="0"/>
              </a:rPr>
              <a:t>Breathe slowly and deeply. Try a little exercise now that you can use when you need it:</a:t>
            </a:r>
          </a:p>
          <a:p>
            <a:pPr rtl="0">
              <a:spcBef>
                <a:spcPts val="0"/>
              </a:spcBef>
              <a:spcAft>
                <a:spcPts val="0"/>
              </a:spcAft>
            </a:pPr>
            <a:endParaRPr lang="en-GB" dirty="0">
              <a:solidFill>
                <a:schemeClr val="tx1"/>
              </a:solidFill>
            </a:endParaRPr>
          </a:p>
        </p:txBody>
      </p:sp>
      <p:sp>
        <p:nvSpPr>
          <p:cNvPr id="6" name="TextBox 5">
            <a:extLst>
              <a:ext uri="{FF2B5EF4-FFF2-40B4-BE49-F238E27FC236}">
                <a16:creationId xmlns:a16="http://schemas.microsoft.com/office/drawing/2014/main" id="{17E738E7-ACF2-4CD2-8820-D8E2B9F6F612}"/>
              </a:ext>
            </a:extLst>
          </p:cNvPr>
          <p:cNvSpPr txBox="1"/>
          <p:nvPr/>
        </p:nvSpPr>
        <p:spPr>
          <a:xfrm>
            <a:off x="1343025" y="2232514"/>
            <a:ext cx="9751072" cy="3416320"/>
          </a:xfrm>
          <a:prstGeom prst="rect">
            <a:avLst/>
          </a:prstGeom>
          <a:noFill/>
        </p:spPr>
        <p:txBody>
          <a:bodyPr wrap="square">
            <a:spAutoFit/>
          </a:bodyPr>
          <a:lstStyle/>
          <a:p>
            <a:pPr rtl="0">
              <a:spcBef>
                <a:spcPts val="0"/>
              </a:spcBef>
              <a:spcAft>
                <a:spcPts val="0"/>
              </a:spcAft>
            </a:pPr>
            <a:r>
              <a:rPr lang="en-GB" sz="2400" b="0" i="0" u="none" strike="noStrike" dirty="0">
                <a:solidFill>
                  <a:schemeClr val="tx1"/>
                </a:solidFill>
                <a:effectLst/>
                <a:latin typeface="Century Gothic" panose="020B0502020202020204" pitchFamily="34" charset="0"/>
              </a:rPr>
              <a:t>Breathe slowly as you trace your fingers on one hand. </a:t>
            </a:r>
          </a:p>
          <a:p>
            <a:pPr rtl="0">
              <a:spcBef>
                <a:spcPts val="0"/>
              </a:spcBef>
              <a:spcAft>
                <a:spcPts val="0"/>
              </a:spcAft>
            </a:pPr>
            <a:r>
              <a:rPr lang="en-GB" sz="2400" b="0" i="0" u="none" strike="noStrike" dirty="0">
                <a:solidFill>
                  <a:schemeClr val="tx1"/>
                </a:solidFill>
                <a:effectLst/>
                <a:latin typeface="Century Gothic" panose="020B0502020202020204" pitchFamily="34" charset="0"/>
              </a:rPr>
              <a:t>Use your index finger on your right hand and put it at the base of your thumb on your left hand,</a:t>
            </a:r>
          </a:p>
          <a:p>
            <a:pPr rtl="0">
              <a:spcBef>
                <a:spcPts val="0"/>
              </a:spcBef>
              <a:spcAft>
                <a:spcPts val="0"/>
              </a:spcAft>
            </a:pPr>
            <a:r>
              <a:rPr lang="en-GB" sz="2400" dirty="0">
                <a:solidFill>
                  <a:schemeClr val="tx1"/>
                </a:solidFill>
                <a:latin typeface="Century Gothic" panose="020B0502020202020204" pitchFamily="34" charset="0"/>
              </a:rPr>
              <a:t>T</a:t>
            </a:r>
            <a:r>
              <a:rPr lang="en-GB" sz="2400" b="0" i="0" u="none" strike="noStrike" dirty="0">
                <a:solidFill>
                  <a:schemeClr val="tx1"/>
                </a:solidFill>
                <a:effectLst/>
                <a:latin typeface="Century Gothic" panose="020B0502020202020204" pitchFamily="34" charset="0"/>
              </a:rPr>
              <a:t>hen slowly trace up your thumb as you breathe in, and trace down the other side as you breathe out, as you start going up your index finger breathe back in slowly, and then back out down the other side – continue this on one hand) </a:t>
            </a:r>
            <a:endParaRPr lang="en-GB" sz="1800" b="0" dirty="0">
              <a:solidFill>
                <a:schemeClr val="tx1"/>
              </a:solidFill>
              <a:effectLst/>
            </a:endParaRPr>
          </a:p>
          <a:p>
            <a:pPr rtl="0">
              <a:spcBef>
                <a:spcPts val="0"/>
              </a:spcBef>
              <a:spcAft>
                <a:spcPts val="0"/>
              </a:spcAft>
            </a:pPr>
            <a:r>
              <a:rPr lang="en-GB" sz="2400" b="0" i="0" u="none" strike="noStrike" dirty="0">
                <a:solidFill>
                  <a:schemeClr val="tx1"/>
                </a:solidFill>
                <a:effectLst/>
                <a:latin typeface="Century Gothic" panose="020B0502020202020204" pitchFamily="34" charset="0"/>
              </a:rPr>
              <a:t>If you still feel anxious after this, switch and do the same on the other hand. </a:t>
            </a:r>
            <a:endParaRPr lang="en-GB" sz="2400" dirty="0"/>
          </a:p>
        </p:txBody>
      </p:sp>
    </p:spTree>
    <p:extLst>
      <p:ext uri="{BB962C8B-B14F-4D97-AF65-F5344CB8AC3E}">
        <p14:creationId xmlns:p14="http://schemas.microsoft.com/office/powerpoint/2010/main" val="3154758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3"/>
          <p:cNvSpPr txBox="1">
            <a:spLocks noGrp="1"/>
          </p:cNvSpPr>
          <p:nvPr>
            <p:ph type="title"/>
          </p:nvPr>
        </p:nvSpPr>
        <p:spPr>
          <a:xfrm>
            <a:off x="838200" y="1127032"/>
            <a:ext cx="10515600" cy="28527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4D3B34"/>
              </a:buClr>
              <a:buSzPts val="4800"/>
              <a:buFont typeface="Arial"/>
              <a:buNone/>
            </a:pPr>
            <a:r>
              <a:rPr lang="en-GB" sz="4800" i="0" dirty="0">
                <a:solidFill>
                  <a:srgbClr val="4D3B34"/>
                </a:solidFill>
                <a:latin typeface="Manjari"/>
                <a:ea typeface="Manjari"/>
                <a:cs typeface="Manjari"/>
                <a:sym typeface="Manjari"/>
              </a:rPr>
              <a:t>Self Reflection</a:t>
            </a:r>
            <a:endParaRPr sz="4800" dirty="0">
              <a:latin typeface="Manjari"/>
              <a:ea typeface="Manjari"/>
              <a:cs typeface="Manjari"/>
              <a:sym typeface="Manjari"/>
            </a:endParaRPr>
          </a:p>
        </p:txBody>
      </p:sp>
      <p:sp>
        <p:nvSpPr>
          <p:cNvPr id="155" name="Google Shape;155;p23"/>
          <p:cNvSpPr txBox="1">
            <a:spLocks noGrp="1"/>
          </p:cNvSpPr>
          <p:nvPr>
            <p:ph type="body" idx="1"/>
          </p:nvPr>
        </p:nvSpPr>
        <p:spPr>
          <a:xfrm>
            <a:off x="838200" y="4230781"/>
            <a:ext cx="10515600" cy="1500187"/>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rgbClr val="888888"/>
              </a:buClr>
              <a:buSzPts val="2400"/>
              <a:buNone/>
            </a:pPr>
            <a:r>
              <a:rPr lang="en-GB">
                <a:latin typeface="Manjari"/>
                <a:ea typeface="Manjari"/>
                <a:cs typeface="Manjari"/>
                <a:sym typeface="Manjari"/>
              </a:rPr>
              <a:t>You have 15 minutes to answer the questions on your sheet (task 3)</a:t>
            </a:r>
            <a:endParaRPr>
              <a:latin typeface="Manjari"/>
              <a:ea typeface="Manjari"/>
              <a:cs typeface="Manjari"/>
              <a:sym typeface="Manja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74E5E-FA17-4A1D-BEA0-0F1E11032247}"/>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BE059DAC-A42B-4CEA-8F75-D1FFA151FE79}"/>
              </a:ext>
            </a:extLst>
          </p:cNvPr>
          <p:cNvSpPr>
            <a:spLocks noGrp="1"/>
          </p:cNvSpPr>
          <p:nvPr>
            <p:ph type="body" idx="1"/>
          </p:nvPr>
        </p:nvSpPr>
        <p:spPr/>
        <p:txBody>
          <a:bodyPr/>
          <a:lstStyle/>
          <a:p>
            <a:endParaRPr lang="en-GB"/>
          </a:p>
        </p:txBody>
      </p:sp>
      <p:pic>
        <p:nvPicPr>
          <p:cNvPr id="4" name="Online Media 3" title="Inside Out - Sadness helps Riley">
            <a:hlinkClick r:id="" action="ppaction://media"/>
            <a:extLst>
              <a:ext uri="{FF2B5EF4-FFF2-40B4-BE49-F238E27FC236}">
                <a16:creationId xmlns:a16="http://schemas.microsoft.com/office/drawing/2014/main" id="{10989704-851F-4BCC-9F1C-88D493BB15BA}"/>
              </a:ext>
            </a:extLst>
          </p:cNvPr>
          <p:cNvPicPr>
            <a:picLocks noRot="1" noChangeAspect="1"/>
          </p:cNvPicPr>
          <p:nvPr>
            <a:videoFile r:link="rId1"/>
          </p:nvPr>
        </p:nvPicPr>
        <p:blipFill>
          <a:blip r:embed="rId3"/>
          <a:stretch>
            <a:fillRect/>
          </a:stretch>
        </p:blipFill>
        <p:spPr>
          <a:xfrm>
            <a:off x="-15741" y="-39373"/>
            <a:ext cx="12207741" cy="6897373"/>
          </a:xfrm>
          <a:prstGeom prst="rect">
            <a:avLst/>
          </a:prstGeom>
        </p:spPr>
      </p:pic>
    </p:spTree>
    <p:extLst>
      <p:ext uri="{BB962C8B-B14F-4D97-AF65-F5344CB8AC3E}">
        <p14:creationId xmlns:p14="http://schemas.microsoft.com/office/powerpoint/2010/main" val="1212948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2"/>
          <p:cNvSpPr txBox="1">
            <a:spLocks noGrp="1"/>
          </p:cNvSpPr>
          <p:nvPr>
            <p:ph type="title"/>
          </p:nvPr>
        </p:nvSpPr>
        <p:spPr>
          <a:xfrm>
            <a:off x="2895067" y="210125"/>
            <a:ext cx="9390600" cy="1325700"/>
          </a:xfrm>
          <a:prstGeom prst="rect">
            <a:avLst/>
          </a:prstGeom>
          <a:noFill/>
          <a:ln>
            <a:noFill/>
          </a:ln>
        </p:spPr>
        <p:txBody>
          <a:bodyPr spcFirstLastPara="1" wrap="square" lIns="91425" tIns="45700" rIns="91425" bIns="45700" anchor="ctr" anchorCtr="0">
            <a:normAutofit/>
          </a:bodyPr>
          <a:lstStyle/>
          <a:p>
            <a:pPr marL="457200" lvl="0" indent="0" algn="l" rtl="0">
              <a:lnSpc>
                <a:spcPct val="90000"/>
              </a:lnSpc>
              <a:spcBef>
                <a:spcPts val="0"/>
              </a:spcBef>
              <a:spcAft>
                <a:spcPts val="0"/>
              </a:spcAft>
              <a:buClr>
                <a:schemeClr val="dk1"/>
              </a:buClr>
              <a:buSzPts val="4400"/>
              <a:buFont typeface="Arial"/>
              <a:buNone/>
            </a:pPr>
            <a:r>
              <a:rPr lang="en-GB" b="1">
                <a:latin typeface="Manjari"/>
                <a:ea typeface="Manjari"/>
                <a:cs typeface="Manjari"/>
                <a:sym typeface="Manjari"/>
              </a:rPr>
              <a:t>GROUND RULES:</a:t>
            </a:r>
            <a:endParaRPr b="1">
              <a:latin typeface="Manjari"/>
              <a:ea typeface="Manjari"/>
              <a:cs typeface="Manjari"/>
              <a:sym typeface="Manjari"/>
            </a:endParaRPr>
          </a:p>
        </p:txBody>
      </p:sp>
      <p:sp>
        <p:nvSpPr>
          <p:cNvPr id="92" name="Google Shape;92;p2"/>
          <p:cNvSpPr txBox="1"/>
          <p:nvPr/>
        </p:nvSpPr>
        <p:spPr>
          <a:xfrm>
            <a:off x="1222767" y="1614565"/>
            <a:ext cx="9630000" cy="3416279"/>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chemeClr val="dk1"/>
              </a:buClr>
              <a:buSzPts val="2400"/>
              <a:buFont typeface="Arial" panose="020B0604020202020204" pitchFamily="34" charset="0"/>
              <a:buChar char="•"/>
            </a:pPr>
            <a:r>
              <a:rPr lang="en-GB" sz="2400" i="0" u="none" strike="noStrike" cap="none" dirty="0">
                <a:solidFill>
                  <a:schemeClr val="dk1"/>
                </a:solidFill>
                <a:latin typeface="Manjari"/>
                <a:ea typeface="Manjari"/>
                <a:cs typeface="Manjari"/>
                <a:sym typeface="Manjari"/>
              </a:rPr>
              <a:t>What is said in the room stays in the room.</a:t>
            </a:r>
            <a:endParaRPr sz="2400" i="0" u="none" strike="noStrike" cap="none" dirty="0">
              <a:solidFill>
                <a:schemeClr val="dk1"/>
              </a:solidFill>
              <a:latin typeface="Manjari"/>
              <a:ea typeface="Manjari"/>
              <a:cs typeface="Manjari"/>
              <a:sym typeface="Manjari"/>
            </a:endParaRPr>
          </a:p>
          <a:p>
            <a:pPr marL="457200" marR="0" lvl="0" indent="0" algn="l" rtl="0">
              <a:lnSpc>
                <a:spcPct val="100000"/>
              </a:lnSpc>
              <a:spcBef>
                <a:spcPts val="0"/>
              </a:spcBef>
              <a:spcAft>
                <a:spcPts val="0"/>
              </a:spcAft>
              <a:buNone/>
            </a:pPr>
            <a:endParaRPr sz="2400" dirty="0">
              <a:solidFill>
                <a:schemeClr val="dk1"/>
              </a:solidFill>
              <a:latin typeface="Manjari"/>
              <a:ea typeface="Manjari"/>
              <a:cs typeface="Manjari"/>
              <a:sym typeface="Manjari"/>
            </a:endParaRPr>
          </a:p>
          <a:p>
            <a:pPr marL="285750" marR="0" lvl="0" indent="-285750" algn="l" rtl="0">
              <a:lnSpc>
                <a:spcPct val="100000"/>
              </a:lnSpc>
              <a:spcBef>
                <a:spcPts val="0"/>
              </a:spcBef>
              <a:spcAft>
                <a:spcPts val="0"/>
              </a:spcAft>
              <a:buClr>
                <a:schemeClr val="dk1"/>
              </a:buClr>
              <a:buSzPts val="2400"/>
              <a:buFont typeface="Manjari"/>
              <a:buChar char="•"/>
            </a:pPr>
            <a:r>
              <a:rPr lang="en-GB" sz="2400" i="0" u="none" strike="noStrike" cap="none" dirty="0">
                <a:solidFill>
                  <a:schemeClr val="dk1"/>
                </a:solidFill>
                <a:latin typeface="Manjari"/>
                <a:ea typeface="Manjari"/>
                <a:cs typeface="Manjari"/>
                <a:sym typeface="Manjari"/>
              </a:rPr>
              <a:t>To get the most out of this exercise, be honest with your answers.</a:t>
            </a:r>
            <a:endParaRPr sz="2400" i="0" u="none" strike="noStrike" cap="none" dirty="0">
              <a:solidFill>
                <a:schemeClr val="dk1"/>
              </a:solidFill>
              <a:latin typeface="Manjari"/>
              <a:ea typeface="Manjari"/>
              <a:cs typeface="Manjari"/>
              <a:sym typeface="Manjari"/>
            </a:endParaRPr>
          </a:p>
          <a:p>
            <a:pPr marL="457200" marR="0" lvl="0" indent="0" algn="l" rtl="0">
              <a:lnSpc>
                <a:spcPct val="100000"/>
              </a:lnSpc>
              <a:spcBef>
                <a:spcPts val="0"/>
              </a:spcBef>
              <a:spcAft>
                <a:spcPts val="0"/>
              </a:spcAft>
              <a:buNone/>
            </a:pPr>
            <a:endParaRPr sz="2400" dirty="0">
              <a:solidFill>
                <a:schemeClr val="dk1"/>
              </a:solidFill>
              <a:latin typeface="Manjari"/>
              <a:ea typeface="Manjari"/>
              <a:cs typeface="Manjari"/>
              <a:sym typeface="Manjari"/>
            </a:endParaRPr>
          </a:p>
          <a:p>
            <a:pPr marL="285750" marR="0" lvl="0" indent="-285750" algn="l" rtl="0">
              <a:lnSpc>
                <a:spcPct val="100000"/>
              </a:lnSpc>
              <a:spcBef>
                <a:spcPts val="0"/>
              </a:spcBef>
              <a:spcAft>
                <a:spcPts val="0"/>
              </a:spcAft>
              <a:buClr>
                <a:schemeClr val="dk1"/>
              </a:buClr>
              <a:buSzPts val="2400"/>
              <a:buFont typeface="Manjari"/>
              <a:buChar char="•"/>
            </a:pPr>
            <a:r>
              <a:rPr lang="en-GB" sz="2400" i="0" u="none" strike="noStrike" cap="none" dirty="0">
                <a:solidFill>
                  <a:schemeClr val="dk1"/>
                </a:solidFill>
                <a:latin typeface="Manjari"/>
                <a:ea typeface="Manjari"/>
                <a:cs typeface="Manjari"/>
                <a:sym typeface="Manjari"/>
              </a:rPr>
              <a:t>If you feel uncomfortable about a question or task, skip it and speak to a trusted adult.</a:t>
            </a:r>
            <a:endParaRPr sz="2400" dirty="0">
              <a:solidFill>
                <a:schemeClr val="dk1"/>
              </a:solidFill>
              <a:latin typeface="Manjari"/>
              <a:ea typeface="Manjari"/>
              <a:cs typeface="Manjari"/>
              <a:sym typeface="Manjari"/>
            </a:endParaRPr>
          </a:p>
          <a:p>
            <a:pPr marL="457200" marR="0" lvl="0" indent="0" algn="l" rtl="0">
              <a:lnSpc>
                <a:spcPct val="100000"/>
              </a:lnSpc>
              <a:spcBef>
                <a:spcPts val="0"/>
              </a:spcBef>
              <a:spcAft>
                <a:spcPts val="0"/>
              </a:spcAft>
              <a:buNone/>
            </a:pPr>
            <a:endParaRPr sz="2400" dirty="0">
              <a:solidFill>
                <a:schemeClr val="dk1"/>
              </a:solidFill>
              <a:latin typeface="Manjari"/>
              <a:ea typeface="Manjari"/>
              <a:cs typeface="Manjari"/>
              <a:sym typeface="Manjari"/>
            </a:endParaRPr>
          </a:p>
          <a:p>
            <a:pPr marL="285750" marR="0" lvl="0" indent="-285750" algn="l" rtl="0">
              <a:lnSpc>
                <a:spcPct val="100000"/>
              </a:lnSpc>
              <a:spcBef>
                <a:spcPts val="0"/>
              </a:spcBef>
              <a:spcAft>
                <a:spcPts val="0"/>
              </a:spcAft>
              <a:buClr>
                <a:schemeClr val="dk1"/>
              </a:buClr>
              <a:buSzPts val="2400"/>
              <a:buFont typeface="Manjari"/>
              <a:buChar char="•"/>
            </a:pPr>
            <a:r>
              <a:rPr lang="en-GB" sz="2400" i="0" u="none" strike="noStrike" cap="none" dirty="0">
                <a:solidFill>
                  <a:schemeClr val="dk1"/>
                </a:solidFill>
                <a:latin typeface="Manjari"/>
                <a:ea typeface="Manjari"/>
                <a:cs typeface="Manjari"/>
                <a:sym typeface="Manjari"/>
              </a:rPr>
              <a:t>All your answers written on the worksheet are kept a secret between you and the paper, unless you are in danger.</a:t>
            </a:r>
            <a:endParaRPr sz="1400" i="0" u="none" strike="noStrike" cap="none" dirty="0">
              <a:solidFill>
                <a:srgbClr val="000000"/>
              </a:solidFill>
              <a:latin typeface="Manjari"/>
              <a:ea typeface="Manjari"/>
              <a:cs typeface="Manjari"/>
              <a:sym typeface="Manja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4"/>
          <p:cNvSpPr/>
          <p:nvPr/>
        </p:nvSpPr>
        <p:spPr>
          <a:xfrm>
            <a:off x="3639671" y="2250141"/>
            <a:ext cx="4222376" cy="1927412"/>
          </a:xfrm>
          <a:prstGeom prst="ellipse">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b="0" i="0" u="none" strike="noStrike" cap="none" dirty="0">
                <a:solidFill>
                  <a:schemeClr val="dk1"/>
                </a:solidFill>
                <a:latin typeface="Arial"/>
                <a:ea typeface="Arial"/>
                <a:cs typeface="Arial"/>
                <a:sym typeface="Arial"/>
              </a:rPr>
              <a:t>What are emotions?</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4"/>
          <p:cNvSpPr/>
          <p:nvPr/>
        </p:nvSpPr>
        <p:spPr>
          <a:xfrm>
            <a:off x="3639671" y="2250141"/>
            <a:ext cx="4222376" cy="1927412"/>
          </a:xfrm>
          <a:prstGeom prst="ellipse">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dirty="0"/>
              <a:t>What emotions can you think of?</a:t>
            </a:r>
            <a:endParaRPr sz="28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4009760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4"/>
          <p:cNvSpPr/>
          <p:nvPr/>
        </p:nvSpPr>
        <p:spPr>
          <a:xfrm>
            <a:off x="3639671" y="2250141"/>
            <a:ext cx="4222376" cy="1927412"/>
          </a:xfrm>
          <a:prstGeom prst="ellipse">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b="0" i="0" u="none" strike="noStrike" cap="none" dirty="0">
                <a:solidFill>
                  <a:srgbClr val="000000"/>
                </a:solidFill>
                <a:latin typeface="Arial"/>
                <a:ea typeface="Arial"/>
                <a:cs typeface="Arial"/>
                <a:sym typeface="Arial"/>
              </a:rPr>
              <a:t>How much power do you think emotions have?</a:t>
            </a:r>
            <a:endParaRPr sz="28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3917569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5"/>
          <p:cNvSpPr txBox="1">
            <a:spLocks noGrp="1"/>
          </p:cNvSpPr>
          <p:nvPr>
            <p:ph type="title"/>
          </p:nvPr>
        </p:nvSpPr>
        <p:spPr>
          <a:xfrm>
            <a:off x="838200" y="1127032"/>
            <a:ext cx="10515600" cy="2852737"/>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6000"/>
              <a:buFont typeface="Arial"/>
              <a:buNone/>
            </a:pPr>
            <a:r>
              <a:rPr lang="en-GB" dirty="0">
                <a:latin typeface="Manjari"/>
                <a:ea typeface="Manjari"/>
                <a:cs typeface="Manjari"/>
                <a:sym typeface="Manjari"/>
              </a:rPr>
              <a:t>What was the first emotion you felt today?</a:t>
            </a:r>
            <a:endParaRPr dirty="0">
              <a:latin typeface="Manjari"/>
              <a:ea typeface="Manjari"/>
              <a:cs typeface="Manjari"/>
              <a:sym typeface="Manjari"/>
            </a:endParaRPr>
          </a:p>
        </p:txBody>
      </p:sp>
      <p:sp>
        <p:nvSpPr>
          <p:cNvPr id="110" name="Google Shape;110;p5"/>
          <p:cNvSpPr txBox="1">
            <a:spLocks noGrp="1"/>
          </p:cNvSpPr>
          <p:nvPr>
            <p:ph type="body" idx="1"/>
          </p:nvPr>
        </p:nvSpPr>
        <p:spPr>
          <a:xfrm>
            <a:off x="838200" y="4171031"/>
            <a:ext cx="10515600" cy="1500300"/>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rgbClr val="888888"/>
              </a:buClr>
              <a:buSzPts val="2400"/>
              <a:buNone/>
            </a:pPr>
            <a:r>
              <a:rPr lang="en-GB" dirty="0">
                <a:latin typeface="Manjari"/>
                <a:ea typeface="Manjari"/>
                <a:cs typeface="Manjari"/>
                <a:sym typeface="Manjari"/>
              </a:rPr>
              <a:t>Discuss as a class</a:t>
            </a:r>
            <a:endParaRPr dirty="0">
              <a:latin typeface="Manjari"/>
              <a:ea typeface="Manjari"/>
              <a:cs typeface="Manjari"/>
              <a:sym typeface="Manja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6"/>
          <p:cNvSpPr/>
          <p:nvPr/>
        </p:nvSpPr>
        <p:spPr>
          <a:xfrm>
            <a:off x="3984812" y="2465294"/>
            <a:ext cx="4222500" cy="1927500"/>
          </a:xfrm>
          <a:prstGeom prst="ellipse">
            <a:avLst/>
          </a:prstGeom>
          <a:noFill/>
          <a:ln w="12700" cap="flat" cmpd="sng">
            <a:solidFill>
              <a:srgbClr val="E1925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800" i="0" u="none" strike="noStrike" cap="none" dirty="0">
                <a:solidFill>
                  <a:schemeClr val="dk1"/>
                </a:solidFill>
                <a:latin typeface="Manjari"/>
                <a:ea typeface="Manjari"/>
                <a:cs typeface="Manjari"/>
                <a:sym typeface="Manjari"/>
              </a:rPr>
              <a:t>What was the first emotion you felt today?</a:t>
            </a:r>
            <a:endParaRPr sz="1400" i="0" u="none" strike="noStrike" cap="none" dirty="0">
              <a:solidFill>
                <a:srgbClr val="000000"/>
              </a:solidFill>
              <a:latin typeface="Manjari"/>
              <a:ea typeface="Manjari"/>
              <a:cs typeface="Manjari"/>
              <a:sym typeface="Manjari"/>
            </a:endParaRPr>
          </a:p>
        </p:txBody>
      </p:sp>
      <p:cxnSp>
        <p:nvCxnSpPr>
          <p:cNvPr id="116" name="Google Shape;116;p6"/>
          <p:cNvCxnSpPr>
            <a:stCxn id="115" idx="1"/>
          </p:cNvCxnSpPr>
          <p:nvPr/>
        </p:nvCxnSpPr>
        <p:spPr>
          <a:xfrm rot="10800000">
            <a:off x="3639583" y="2169470"/>
            <a:ext cx="963600" cy="578100"/>
          </a:xfrm>
          <a:prstGeom prst="straightConnector1">
            <a:avLst/>
          </a:prstGeom>
          <a:noFill/>
          <a:ln w="28575" cap="flat" cmpd="sng">
            <a:solidFill>
              <a:srgbClr val="E19251"/>
            </a:solidFill>
            <a:prstDash val="solid"/>
            <a:miter lim="800000"/>
            <a:headEnd type="none" w="sm" len="sm"/>
            <a:tailEnd type="stealth" w="med" len="med"/>
          </a:ln>
        </p:spPr>
      </p:cxnSp>
      <p:cxnSp>
        <p:nvCxnSpPr>
          <p:cNvPr id="117" name="Google Shape;117;p6"/>
          <p:cNvCxnSpPr>
            <a:stCxn id="115" idx="7"/>
          </p:cNvCxnSpPr>
          <p:nvPr/>
        </p:nvCxnSpPr>
        <p:spPr>
          <a:xfrm rot="10800000" flipH="1">
            <a:off x="7588941" y="1927370"/>
            <a:ext cx="766200" cy="820200"/>
          </a:xfrm>
          <a:prstGeom prst="straightConnector1">
            <a:avLst/>
          </a:prstGeom>
          <a:noFill/>
          <a:ln w="28575" cap="flat" cmpd="sng">
            <a:solidFill>
              <a:srgbClr val="E19251"/>
            </a:solidFill>
            <a:prstDash val="solid"/>
            <a:miter lim="800000"/>
            <a:headEnd type="none" w="sm" len="sm"/>
            <a:tailEnd type="stealth" w="med" len="med"/>
          </a:ln>
        </p:spPr>
      </p:cxnSp>
      <p:cxnSp>
        <p:nvCxnSpPr>
          <p:cNvPr id="118" name="Google Shape;118;p6"/>
          <p:cNvCxnSpPr>
            <a:stCxn id="115" idx="5"/>
          </p:cNvCxnSpPr>
          <p:nvPr/>
        </p:nvCxnSpPr>
        <p:spPr>
          <a:xfrm>
            <a:off x="7588941" y="4110518"/>
            <a:ext cx="963600" cy="820200"/>
          </a:xfrm>
          <a:prstGeom prst="straightConnector1">
            <a:avLst/>
          </a:prstGeom>
          <a:noFill/>
          <a:ln w="28575" cap="flat" cmpd="sng">
            <a:solidFill>
              <a:srgbClr val="E19251"/>
            </a:solidFill>
            <a:prstDash val="solid"/>
            <a:miter lim="800000"/>
            <a:headEnd type="none" w="sm" len="sm"/>
            <a:tailEnd type="stealth" w="med" len="med"/>
          </a:ln>
        </p:spPr>
      </p:cxnSp>
      <p:cxnSp>
        <p:nvCxnSpPr>
          <p:cNvPr id="119" name="Google Shape;119;p6"/>
          <p:cNvCxnSpPr>
            <a:stCxn id="115" idx="3"/>
          </p:cNvCxnSpPr>
          <p:nvPr/>
        </p:nvCxnSpPr>
        <p:spPr>
          <a:xfrm flipH="1">
            <a:off x="3984883" y="4110518"/>
            <a:ext cx="618300" cy="820200"/>
          </a:xfrm>
          <a:prstGeom prst="straightConnector1">
            <a:avLst/>
          </a:prstGeom>
          <a:noFill/>
          <a:ln w="28575" cap="flat" cmpd="sng">
            <a:solidFill>
              <a:srgbClr val="E19251"/>
            </a:solidFill>
            <a:prstDash val="solid"/>
            <a:miter lim="800000"/>
            <a:headEnd type="none" w="sm" len="sm"/>
            <a:tailEnd type="stealth" w="med" len="med"/>
          </a:ln>
        </p:spPr>
      </p:cxnSp>
      <p:sp>
        <p:nvSpPr>
          <p:cNvPr id="120" name="Google Shape;120;p6"/>
          <p:cNvSpPr txBox="1"/>
          <p:nvPr/>
        </p:nvSpPr>
        <p:spPr>
          <a:xfrm>
            <a:off x="2456459" y="1800161"/>
            <a:ext cx="17211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2400" i="0" u="none" strike="noStrike" cap="none" dirty="0">
                <a:solidFill>
                  <a:schemeClr val="dk1"/>
                </a:solidFill>
                <a:latin typeface="Manjari"/>
                <a:ea typeface="Manjari"/>
                <a:cs typeface="Manjari"/>
                <a:sym typeface="Manjari"/>
              </a:rPr>
              <a:t>Hunger</a:t>
            </a:r>
            <a:endParaRPr sz="2400" i="0" u="none" strike="noStrike" cap="none" dirty="0">
              <a:solidFill>
                <a:srgbClr val="000000"/>
              </a:solidFill>
              <a:latin typeface="Manjari"/>
              <a:ea typeface="Manjari"/>
              <a:cs typeface="Manjari"/>
              <a:sym typeface="Manjari"/>
            </a:endParaRPr>
          </a:p>
        </p:txBody>
      </p:sp>
      <p:sp>
        <p:nvSpPr>
          <p:cNvPr id="121" name="Google Shape;121;p6"/>
          <p:cNvSpPr txBox="1"/>
          <p:nvPr/>
        </p:nvSpPr>
        <p:spPr>
          <a:xfrm>
            <a:off x="8355145" y="1465675"/>
            <a:ext cx="17211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2400" i="0" u="none" strike="noStrike" cap="none" dirty="0">
                <a:solidFill>
                  <a:schemeClr val="dk1"/>
                </a:solidFill>
                <a:latin typeface="Manjari"/>
                <a:ea typeface="Manjari"/>
                <a:cs typeface="Manjari"/>
                <a:sym typeface="Manjari"/>
              </a:rPr>
              <a:t>Happiness</a:t>
            </a:r>
            <a:endParaRPr sz="2400" i="0" u="none" strike="noStrike" cap="none" dirty="0">
              <a:solidFill>
                <a:srgbClr val="000000"/>
              </a:solidFill>
              <a:latin typeface="Manjari"/>
              <a:ea typeface="Manjari"/>
              <a:cs typeface="Manjari"/>
              <a:sym typeface="Manjari"/>
            </a:endParaRPr>
          </a:p>
        </p:txBody>
      </p:sp>
      <p:sp>
        <p:nvSpPr>
          <p:cNvPr id="122" name="Google Shape;122;p6"/>
          <p:cNvSpPr txBox="1"/>
          <p:nvPr/>
        </p:nvSpPr>
        <p:spPr>
          <a:xfrm>
            <a:off x="8552329" y="4857093"/>
            <a:ext cx="17211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2400" dirty="0">
                <a:solidFill>
                  <a:schemeClr val="dk1"/>
                </a:solidFill>
                <a:latin typeface="Manjari"/>
                <a:ea typeface="Manjari"/>
                <a:cs typeface="Manjari"/>
                <a:sym typeface="Manjari"/>
              </a:rPr>
              <a:t>Grumpiness</a:t>
            </a:r>
            <a:endParaRPr sz="2400" i="0" u="none" strike="noStrike" cap="none" dirty="0">
              <a:solidFill>
                <a:srgbClr val="000000"/>
              </a:solidFill>
              <a:latin typeface="Manjari"/>
              <a:ea typeface="Manjari"/>
              <a:cs typeface="Manjari"/>
              <a:sym typeface="Manjari"/>
            </a:endParaRPr>
          </a:p>
        </p:txBody>
      </p:sp>
      <p:sp>
        <p:nvSpPr>
          <p:cNvPr id="123" name="Google Shape;123;p6"/>
          <p:cNvSpPr txBox="1"/>
          <p:nvPr/>
        </p:nvSpPr>
        <p:spPr>
          <a:xfrm>
            <a:off x="3260831" y="4930734"/>
            <a:ext cx="17211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2400" i="0" u="none" strike="noStrike" cap="none" dirty="0">
                <a:solidFill>
                  <a:schemeClr val="dk1"/>
                </a:solidFill>
                <a:latin typeface="Manjari"/>
                <a:ea typeface="Manjari"/>
                <a:cs typeface="Manjari"/>
                <a:sym typeface="Manjari"/>
              </a:rPr>
              <a:t>Tiredness</a:t>
            </a:r>
            <a:endParaRPr sz="2000" i="0" u="none" strike="noStrike" cap="none" dirty="0">
              <a:solidFill>
                <a:srgbClr val="000000"/>
              </a:solidFill>
              <a:latin typeface="Manjari"/>
              <a:ea typeface="Manjari"/>
              <a:cs typeface="Manjari"/>
              <a:sym typeface="Manja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fade">
                                      <p:cBhvr>
                                        <p:cTn id="7" dur="500"/>
                                        <p:tgtEl>
                                          <p:spTgt spid="120"/>
                                        </p:tgtEl>
                                      </p:cBhvr>
                                    </p:animEffect>
                                  </p:childTnLst>
                                </p:cTn>
                              </p:par>
                              <p:par>
                                <p:cTn id="8" presetID="10" presetClass="entr" presetSubtype="0" fill="hold" nodeType="withEffect">
                                  <p:stCondLst>
                                    <p:cond delay="0"/>
                                  </p:stCondLst>
                                  <p:childTnLst>
                                    <p:set>
                                      <p:cBhvr>
                                        <p:cTn id="9" dur="1" fill="hold">
                                          <p:stCondLst>
                                            <p:cond delay="0"/>
                                          </p:stCondLst>
                                        </p:cTn>
                                        <p:tgtEl>
                                          <p:spTgt spid="116"/>
                                        </p:tgtEl>
                                        <p:attrNameLst>
                                          <p:attrName>style.visibility</p:attrName>
                                        </p:attrNameLst>
                                      </p:cBhvr>
                                      <p:to>
                                        <p:strVal val="visible"/>
                                      </p:to>
                                    </p:set>
                                    <p:animEffect transition="in" filter="fade">
                                      <p:cBhvr>
                                        <p:cTn id="10" dur="500"/>
                                        <p:tgtEl>
                                          <p:spTgt spid="1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9"/>
                                        </p:tgtEl>
                                        <p:attrNameLst>
                                          <p:attrName>style.visibility</p:attrName>
                                        </p:attrNameLst>
                                      </p:cBhvr>
                                      <p:to>
                                        <p:strVal val="visible"/>
                                      </p:to>
                                    </p:set>
                                    <p:animEffect transition="in" filter="fade">
                                      <p:cBhvr>
                                        <p:cTn id="15" dur="500"/>
                                        <p:tgtEl>
                                          <p:spTgt spid="119"/>
                                        </p:tgtEl>
                                      </p:cBhvr>
                                    </p:animEffect>
                                  </p:childTnLst>
                                </p:cTn>
                              </p:par>
                              <p:par>
                                <p:cTn id="16" presetID="10" presetClass="entr" presetSubtype="0" fill="hold" nodeType="withEffect">
                                  <p:stCondLst>
                                    <p:cond delay="0"/>
                                  </p:stCondLst>
                                  <p:childTnLst>
                                    <p:set>
                                      <p:cBhvr>
                                        <p:cTn id="17" dur="1" fill="hold">
                                          <p:stCondLst>
                                            <p:cond delay="0"/>
                                          </p:stCondLst>
                                        </p:cTn>
                                        <p:tgtEl>
                                          <p:spTgt spid="123"/>
                                        </p:tgtEl>
                                        <p:attrNameLst>
                                          <p:attrName>style.visibility</p:attrName>
                                        </p:attrNameLst>
                                      </p:cBhvr>
                                      <p:to>
                                        <p:strVal val="visible"/>
                                      </p:to>
                                    </p:set>
                                    <p:animEffect transition="in" filter="fade">
                                      <p:cBhvr>
                                        <p:cTn id="18" dur="500"/>
                                        <p:tgtEl>
                                          <p:spTgt spid="12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7"/>
                                        </p:tgtEl>
                                        <p:attrNameLst>
                                          <p:attrName>style.visibility</p:attrName>
                                        </p:attrNameLst>
                                      </p:cBhvr>
                                      <p:to>
                                        <p:strVal val="visible"/>
                                      </p:to>
                                    </p:set>
                                    <p:animEffect transition="in" filter="fade">
                                      <p:cBhvr>
                                        <p:cTn id="23" dur="500"/>
                                        <p:tgtEl>
                                          <p:spTgt spid="117"/>
                                        </p:tgtEl>
                                      </p:cBhvr>
                                    </p:animEffect>
                                  </p:childTnLst>
                                </p:cTn>
                              </p:par>
                              <p:par>
                                <p:cTn id="24" presetID="10" presetClass="entr" presetSubtype="0" fill="hold" nodeType="withEffect">
                                  <p:stCondLst>
                                    <p:cond delay="0"/>
                                  </p:stCondLst>
                                  <p:childTnLst>
                                    <p:set>
                                      <p:cBhvr>
                                        <p:cTn id="25" dur="1" fill="hold">
                                          <p:stCondLst>
                                            <p:cond delay="0"/>
                                          </p:stCondLst>
                                        </p:cTn>
                                        <p:tgtEl>
                                          <p:spTgt spid="121"/>
                                        </p:tgtEl>
                                        <p:attrNameLst>
                                          <p:attrName>style.visibility</p:attrName>
                                        </p:attrNameLst>
                                      </p:cBhvr>
                                      <p:to>
                                        <p:strVal val="visible"/>
                                      </p:to>
                                    </p:set>
                                    <p:animEffect transition="in" filter="fade">
                                      <p:cBhvr>
                                        <p:cTn id="26" dur="500"/>
                                        <p:tgtEl>
                                          <p:spTgt spid="12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18"/>
                                        </p:tgtEl>
                                        <p:attrNameLst>
                                          <p:attrName>style.visibility</p:attrName>
                                        </p:attrNameLst>
                                      </p:cBhvr>
                                      <p:to>
                                        <p:strVal val="visible"/>
                                      </p:to>
                                    </p:set>
                                    <p:animEffect transition="in" filter="fade">
                                      <p:cBhvr>
                                        <p:cTn id="31" dur="500"/>
                                        <p:tgtEl>
                                          <p:spTgt spid="118"/>
                                        </p:tgtEl>
                                      </p:cBhvr>
                                    </p:animEffect>
                                  </p:childTnLst>
                                </p:cTn>
                              </p:par>
                              <p:par>
                                <p:cTn id="32" presetID="10" presetClass="entr" presetSubtype="0" fill="hold" nodeType="withEffect">
                                  <p:stCondLst>
                                    <p:cond delay="0"/>
                                  </p:stCondLst>
                                  <p:childTnLst>
                                    <p:set>
                                      <p:cBhvr>
                                        <p:cTn id="33" dur="1" fill="hold">
                                          <p:stCondLst>
                                            <p:cond delay="0"/>
                                          </p:stCondLst>
                                        </p:cTn>
                                        <p:tgtEl>
                                          <p:spTgt spid="122"/>
                                        </p:tgtEl>
                                        <p:attrNameLst>
                                          <p:attrName>style.visibility</p:attrName>
                                        </p:attrNameLst>
                                      </p:cBhvr>
                                      <p:to>
                                        <p:strVal val="visible"/>
                                      </p:to>
                                    </p:set>
                                    <p:animEffect transition="in" filter="fade">
                                      <p:cBhvr>
                                        <p:cTn id="34"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5"/>
          <p:cNvSpPr txBox="1">
            <a:spLocks noGrp="1"/>
          </p:cNvSpPr>
          <p:nvPr>
            <p:ph type="title"/>
          </p:nvPr>
        </p:nvSpPr>
        <p:spPr>
          <a:xfrm>
            <a:off x="838200" y="1742853"/>
            <a:ext cx="10515600" cy="2852737"/>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ts val="6000"/>
              <a:buFont typeface="Arial"/>
              <a:buNone/>
            </a:pPr>
            <a:r>
              <a:rPr lang="en-GB" b="0" i="0" u="none" strike="noStrike" dirty="0">
                <a:solidFill>
                  <a:srgbClr val="000000"/>
                </a:solidFill>
                <a:effectLst/>
              </a:rPr>
              <a:t>Think about from the moment you woke up until now, how many emotions can you think of that you’ve felt?</a:t>
            </a:r>
            <a:endParaRPr dirty="0">
              <a:latin typeface="Manjari"/>
              <a:ea typeface="Manjari"/>
              <a:cs typeface="Manjari"/>
              <a:sym typeface="Manjari"/>
            </a:endParaRPr>
          </a:p>
        </p:txBody>
      </p:sp>
      <p:sp>
        <p:nvSpPr>
          <p:cNvPr id="110" name="Google Shape;110;p5"/>
          <p:cNvSpPr txBox="1">
            <a:spLocks noGrp="1"/>
          </p:cNvSpPr>
          <p:nvPr>
            <p:ph type="body" idx="1"/>
          </p:nvPr>
        </p:nvSpPr>
        <p:spPr>
          <a:xfrm>
            <a:off x="838200" y="4987211"/>
            <a:ext cx="10515600" cy="684119"/>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rgbClr val="888888"/>
              </a:buClr>
              <a:buSzPts val="2400"/>
              <a:buNone/>
            </a:pPr>
            <a:r>
              <a:rPr lang="en-GB" dirty="0">
                <a:latin typeface="Manjari"/>
                <a:ea typeface="Manjari"/>
                <a:cs typeface="Manjari"/>
                <a:sym typeface="Manjari"/>
              </a:rPr>
              <a:t>Discuss as a class</a:t>
            </a:r>
            <a:endParaRPr dirty="0">
              <a:latin typeface="Manjari"/>
              <a:ea typeface="Manjari"/>
              <a:cs typeface="Manjari"/>
              <a:sym typeface="Manjari"/>
            </a:endParaRPr>
          </a:p>
        </p:txBody>
      </p:sp>
    </p:spTree>
    <p:extLst>
      <p:ext uri="{BB962C8B-B14F-4D97-AF65-F5344CB8AC3E}">
        <p14:creationId xmlns:p14="http://schemas.microsoft.com/office/powerpoint/2010/main" val="385871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9"/>
          <p:cNvSpPr/>
          <p:nvPr/>
        </p:nvSpPr>
        <p:spPr>
          <a:xfrm>
            <a:off x="3984812" y="2465294"/>
            <a:ext cx="4222376" cy="1927412"/>
          </a:xfrm>
          <a:prstGeom prst="ellipse">
            <a:avLst/>
          </a:prstGeom>
          <a:noFill/>
          <a:ln w="12700" cap="flat" cmpd="sng">
            <a:solidFill>
              <a:srgbClr val="E1925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100"/>
              <a:buFont typeface="Arial"/>
              <a:buNone/>
            </a:pPr>
            <a:r>
              <a:rPr lang="en-GB" sz="2000" dirty="0">
                <a:solidFill>
                  <a:srgbClr val="4D3B34"/>
                </a:solidFill>
                <a:latin typeface="Manjari"/>
                <a:ea typeface="Manjari"/>
                <a:cs typeface="Manjari"/>
                <a:sym typeface="Manjari"/>
              </a:rPr>
              <a:t>Think about from the moment you woke up until now, how many emotions can you think of that you’ve felt?</a:t>
            </a: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421</Words>
  <Application>Microsoft Office PowerPoint</Application>
  <PresentationFormat>Widescreen</PresentationFormat>
  <Paragraphs>36</Paragraphs>
  <Slides>13</Slides>
  <Notes>12</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Century Gothic</vt:lpstr>
      <vt:lpstr>Manjari</vt:lpstr>
      <vt:lpstr>Office Theme</vt:lpstr>
      <vt:lpstr>Emotions</vt:lpstr>
      <vt:lpstr>GROUND RULES:</vt:lpstr>
      <vt:lpstr>PowerPoint Presentation</vt:lpstr>
      <vt:lpstr>PowerPoint Presentation</vt:lpstr>
      <vt:lpstr>PowerPoint Presentation</vt:lpstr>
      <vt:lpstr>What was the first emotion you felt today?</vt:lpstr>
      <vt:lpstr>PowerPoint Presentation</vt:lpstr>
      <vt:lpstr>Think about from the moment you woke up until now, how many emotions can you think of that you’ve felt?</vt:lpstr>
      <vt:lpstr>PowerPoint Presentation</vt:lpstr>
      <vt:lpstr>PowerPoint Presentation</vt:lpstr>
      <vt:lpstr>PowerPoint Presentation</vt:lpstr>
      <vt:lpstr>Self Reflection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Gratitude</dc:title>
  <dc:creator>Conor Warren</dc:creator>
  <cp:lastModifiedBy>Conor Warren</cp:lastModifiedBy>
  <cp:revision>3</cp:revision>
  <dcterms:created xsi:type="dcterms:W3CDTF">2021-08-03T11:38:40Z</dcterms:created>
  <dcterms:modified xsi:type="dcterms:W3CDTF">2022-01-21T22:06:47Z</dcterms:modified>
</cp:coreProperties>
</file>